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  <p:sldId id="267" r:id="rId3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ato" charset="1" panose="020F0502020204030203"/>
      <p:regular r:id="rId10"/>
    </p:embeddedFont>
    <p:embeddedFont>
      <p:font typeface="Lato Bold" charset="1" panose="020F0502020204030203"/>
      <p:regular r:id="rId11"/>
    </p:embeddedFont>
    <p:embeddedFont>
      <p:font typeface="Lato Italics" charset="1" panose="020F0502020204030203"/>
      <p:regular r:id="rId12"/>
    </p:embeddedFont>
    <p:embeddedFont>
      <p:font typeface="Lato Bold Italics" charset="1" panose="020F0502020204030203"/>
      <p:regular r:id="rId13"/>
    </p:embeddedFont>
    <p:embeddedFont>
      <p:font typeface="Poppins ExtraBold" charset="1" panose="00000900000000000000"/>
      <p:regular r:id="rId14"/>
    </p:embeddedFont>
    <p:embeddedFont>
      <p:font typeface="Poppins ExtraBold Bold" charset="1" panose="00000A00000000000000"/>
      <p:regular r:id="rId15"/>
    </p:embeddedFont>
    <p:embeddedFont>
      <p:font typeface="Poppins ExtraBold Italics" charset="1" panose="00000900000000000000"/>
      <p:regular r:id="rId16"/>
    </p:embeddedFont>
    <p:embeddedFont>
      <p:font typeface="Poppins ExtraBold Bold Italics" charset="1" panose="00000A00000000000000"/>
      <p:regular r:id="rId17"/>
    </p:embeddedFont>
    <p:embeddedFont>
      <p:font typeface="Canva Sans" charset="1" panose="020B0503030501040103"/>
      <p:regular r:id="rId18"/>
    </p:embeddedFont>
    <p:embeddedFont>
      <p:font typeface="Canva Sans Bold" charset="1" panose="020B0803030501040103"/>
      <p:regular r:id="rId19"/>
    </p:embeddedFont>
    <p:embeddedFont>
      <p:font typeface="Canva Sans Italics" charset="1" panose="020B0503030501040103"/>
      <p:regular r:id="rId20"/>
    </p:embeddedFont>
    <p:embeddedFont>
      <p:font typeface="Canva Sans Bold Italics" charset="1" panose="020B0803030501040103"/>
      <p:regular r:id="rId21"/>
    </p:embeddedFont>
    <p:embeddedFont>
      <p:font typeface="Chonburi" charset="1" panose="000005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slides/slide1.xml" Type="http://schemas.openxmlformats.org/officeDocument/2006/relationships/slide"/><Relationship Id="rId24" Target="slides/slide2.xml" Type="http://schemas.openxmlformats.org/officeDocument/2006/relationships/slide"/><Relationship Id="rId25" Target="slides/slide3.xml" Type="http://schemas.openxmlformats.org/officeDocument/2006/relationships/slide"/><Relationship Id="rId26" Target="slides/slide4.xml" Type="http://schemas.openxmlformats.org/officeDocument/2006/relationships/slide"/><Relationship Id="rId27" Target="slides/slide5.xml" Type="http://schemas.openxmlformats.org/officeDocument/2006/relationships/slide"/><Relationship Id="rId28" Target="slides/slide6.xml" Type="http://schemas.openxmlformats.org/officeDocument/2006/relationships/slide"/><Relationship Id="rId29" Target="slides/slide7.xml" Type="http://schemas.openxmlformats.org/officeDocument/2006/relationships/slide"/><Relationship Id="rId3" Target="viewProps.xml" Type="http://schemas.openxmlformats.org/officeDocument/2006/relationships/viewProps"/><Relationship Id="rId30" Target="slides/slide8.xml" Type="http://schemas.openxmlformats.org/officeDocument/2006/relationships/slide"/><Relationship Id="rId31" Target="slides/slide9.xml" Type="http://schemas.openxmlformats.org/officeDocument/2006/relationships/slide"/><Relationship Id="rId32" Target="slides/slide10.xml" Type="http://schemas.openxmlformats.org/officeDocument/2006/relationships/slide"/><Relationship Id="rId33" Target="slides/slide11.xml" Type="http://schemas.openxmlformats.org/officeDocument/2006/relationships/slide"/><Relationship Id="rId34" Target="slides/slide12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4449327" y="1630309"/>
            <a:ext cx="7026382" cy="7026382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4875382" y="2015678"/>
            <a:ext cx="6255643" cy="6255643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0023488" y="8692100"/>
            <a:ext cx="6741616" cy="6179267"/>
            <a:chOff x="0" y="0"/>
            <a:chExt cx="2088065" cy="1913890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2088065" cy="1913890"/>
            </a:xfrm>
            <a:custGeom>
              <a:avLst/>
              <a:gdLst/>
              <a:ahLst/>
              <a:cxnLst/>
              <a:rect r="r" b="b" t="t" l="l"/>
              <a:pathLst>
                <a:path h="1913890" w="2088065">
                  <a:moveTo>
                    <a:pt x="0" y="0"/>
                  </a:moveTo>
                  <a:lnTo>
                    <a:pt x="0" y="1913890"/>
                  </a:lnTo>
                  <a:lnTo>
                    <a:pt x="2088065" y="1913890"/>
                  </a:lnTo>
                  <a:lnTo>
                    <a:pt x="2088065" y="0"/>
                  </a:lnTo>
                  <a:lnTo>
                    <a:pt x="0" y="0"/>
                  </a:lnTo>
                  <a:close/>
                  <a:moveTo>
                    <a:pt x="2027105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2027105" y="59690"/>
                  </a:lnTo>
                  <a:lnTo>
                    <a:pt x="2027105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4134433" y="1004889"/>
            <a:ext cx="12993464" cy="2102579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0" y="0"/>
            <a:ext cx="541602" cy="10287000"/>
            <a:chOff x="0" y="0"/>
            <a:chExt cx="157867" cy="2998468"/>
          </a:xfrm>
        </p:grpSpPr>
        <p:sp>
          <p:nvSpPr>
            <p:cNvPr name="Freeform 10" id="10"/>
            <p:cNvSpPr/>
            <p:nvPr/>
          </p:nvSpPr>
          <p:spPr>
            <a:xfrm flipH="false" flipV="false">
              <a:off x="0" y="0"/>
              <a:ext cx="157867" cy="2998468"/>
            </a:xfrm>
            <a:custGeom>
              <a:avLst/>
              <a:gdLst/>
              <a:ahLst/>
              <a:cxnLst/>
              <a:rect r="r" b="b" t="t" l="l"/>
              <a:pathLst>
                <a:path h="2998468" w="157867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836642" y="720092"/>
            <a:ext cx="3579173" cy="2451733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968373">
            <a:off x="1478109" y="3028037"/>
            <a:ext cx="1560969" cy="1155117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571590" y="4039942"/>
            <a:ext cx="12616379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99"/>
              </a:lnSpc>
            </a:pPr>
            <a:r>
              <a:rPr lang="en-US" sz="9999" spc="999">
                <a:solidFill>
                  <a:srgbClr val="5271FF"/>
                </a:solidFill>
                <a:latin typeface="Poppins ExtraBold Bold"/>
              </a:rPr>
              <a:t>EXERCISE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703835" y="5468698"/>
            <a:ext cx="11291245" cy="1781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600"/>
              </a:lnSpc>
            </a:pPr>
            <a:r>
              <a:rPr lang="en-US" sz="12000" spc="600">
                <a:solidFill>
                  <a:srgbClr val="2B4A9D"/>
                </a:solidFill>
                <a:latin typeface="Poppins ExtraBold Bold"/>
              </a:rPr>
              <a:t>TRACKER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847299">
            <a:off x="13635330" y="6840051"/>
            <a:ext cx="1560969" cy="1155117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703218" y="8951118"/>
            <a:ext cx="8941951" cy="1002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80"/>
              </a:lnSpc>
            </a:pPr>
            <a:r>
              <a:rPr lang="en-US" sz="3600" spc="179">
                <a:solidFill>
                  <a:srgbClr val="2B4A9D"/>
                </a:solidFill>
                <a:latin typeface="Poppins ExtraBold Bold"/>
              </a:rPr>
              <a:t>ITCS424 </a:t>
            </a:r>
          </a:p>
          <a:p>
            <a:pPr algn="just">
              <a:lnSpc>
                <a:spcPts val="3780"/>
              </a:lnSpc>
            </a:pPr>
            <a:r>
              <a:rPr lang="en-US" sz="3600" spc="179">
                <a:solidFill>
                  <a:srgbClr val="2B4A9D"/>
                </a:solidFill>
                <a:latin typeface="Poppins ExtraBold Bold"/>
              </a:rPr>
              <a:t>WIRELESS AND MOBILE COMPUTING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028950"/>
            <a:ext cx="18288000" cy="7258050"/>
            <a:chOff x="0" y="0"/>
            <a:chExt cx="6671512" cy="2647756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6671512" cy="2647756"/>
            </a:xfrm>
            <a:custGeom>
              <a:avLst/>
              <a:gdLst/>
              <a:ahLst/>
              <a:cxnLst/>
              <a:rect r="r" b="b" t="t" l="l"/>
              <a:pathLst>
                <a:path h="2647756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2647756"/>
                  </a:lnTo>
                  <a:lnTo>
                    <a:pt x="0" y="264775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4376009"/>
            <a:ext cx="18288000" cy="764684"/>
            <a:chOff x="0" y="0"/>
            <a:chExt cx="6671512" cy="278959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6671512" cy="278959"/>
            </a:xfrm>
            <a:custGeom>
              <a:avLst/>
              <a:gdLst/>
              <a:ahLst/>
              <a:cxnLst/>
              <a:rect r="r" b="b" t="t" l="l"/>
              <a:pathLst>
                <a:path h="278959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278959"/>
                  </a:lnTo>
                  <a:lnTo>
                    <a:pt x="0" y="27895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381190">
            <a:off x="3807504" y="-705158"/>
            <a:ext cx="18288000" cy="1655287"/>
            <a:chOff x="0" y="0"/>
            <a:chExt cx="6671512" cy="603853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6671512" cy="603853"/>
            </a:xfrm>
            <a:custGeom>
              <a:avLst/>
              <a:gdLst/>
              <a:ahLst/>
              <a:cxnLst/>
              <a:rect r="r" b="b" t="t" l="l"/>
              <a:pathLst>
                <a:path h="603853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603853"/>
                  </a:lnTo>
                  <a:lnTo>
                    <a:pt x="0" y="60385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-284447">
            <a:off x="-3805812" y="-636028"/>
            <a:ext cx="18288000" cy="1655287"/>
            <a:chOff x="0" y="0"/>
            <a:chExt cx="6671512" cy="603853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6671512" cy="603853"/>
            </a:xfrm>
            <a:custGeom>
              <a:avLst/>
              <a:gdLst/>
              <a:ahLst/>
              <a:cxnLst/>
              <a:rect r="r" b="b" t="t" l="l"/>
              <a:pathLst>
                <a:path h="603853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603853"/>
                  </a:lnTo>
                  <a:lnTo>
                    <a:pt x="0" y="60385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0" y="8201025"/>
            <a:ext cx="18288000" cy="764684"/>
            <a:chOff x="0" y="0"/>
            <a:chExt cx="6671512" cy="278959"/>
          </a:xfrm>
        </p:grpSpPr>
        <p:sp>
          <p:nvSpPr>
            <p:cNvPr name="Freeform 11" id="11"/>
            <p:cNvSpPr/>
            <p:nvPr/>
          </p:nvSpPr>
          <p:spPr>
            <a:xfrm flipH="false" flipV="false">
              <a:off x="0" y="0"/>
              <a:ext cx="6671512" cy="278959"/>
            </a:xfrm>
            <a:custGeom>
              <a:avLst/>
              <a:gdLst/>
              <a:ahLst/>
              <a:cxnLst/>
              <a:rect r="r" b="b" t="t" l="l"/>
              <a:pathLst>
                <a:path h="278959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278959"/>
                  </a:lnTo>
                  <a:lnTo>
                    <a:pt x="0" y="27895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480498" y="1375865"/>
            <a:ext cx="15327005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ExtraBold"/>
              </a:rPr>
              <a:t>FUTURE WORK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36033" y="5934075"/>
            <a:ext cx="5885548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3000" spc="300">
                <a:solidFill>
                  <a:srgbClr val="FFFFFF"/>
                </a:solidFill>
                <a:latin typeface="Lato Italics"/>
              </a:rPr>
              <a:t>Developing further on this application to be more effective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52126" y="5934075"/>
            <a:ext cx="4183748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3000" spc="300">
                <a:solidFill>
                  <a:srgbClr val="FFFFFF"/>
                </a:solidFill>
                <a:latin typeface="Lato Italics"/>
              </a:rPr>
              <a:t>Apply sensor access into the application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12132" y="5956028"/>
            <a:ext cx="5047348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3000" spc="300">
                <a:solidFill>
                  <a:srgbClr val="FFFFFF"/>
                </a:solidFill>
                <a:latin typeface="Lato Italics"/>
              </a:rPr>
              <a:t>Improving the data store efficiency by using firebase instead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38066" y="4409736"/>
            <a:ext cx="2081481" cy="668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4200" spc="420">
                <a:solidFill>
                  <a:srgbClr val="000000"/>
                </a:solidFill>
                <a:latin typeface="Lato Italics"/>
              </a:rPr>
              <a:t>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895065" y="4446270"/>
            <a:ext cx="2081481" cy="668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4200" spc="420">
                <a:solidFill>
                  <a:srgbClr val="000000"/>
                </a:solidFill>
                <a:latin typeface="Lato Italics"/>
              </a:rPr>
              <a:t>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116566" y="4409736"/>
            <a:ext cx="2081481" cy="668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4200" spc="420">
                <a:solidFill>
                  <a:srgbClr val="000000"/>
                </a:solidFill>
                <a:latin typeface="Lato Italics"/>
              </a:rPr>
              <a:t>2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-3283041" y="1860459"/>
            <a:ext cx="6566081" cy="656608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-2926440" y="2217060"/>
            <a:ext cx="5852880" cy="585288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276676" y="7736075"/>
            <a:ext cx="6164339" cy="6164339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0599827" y="1028700"/>
            <a:ext cx="12993464" cy="2102579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17746398" y="0"/>
            <a:ext cx="541602" cy="10287000"/>
            <a:chOff x="0" y="0"/>
            <a:chExt cx="157867" cy="2998468"/>
          </a:xfrm>
        </p:grpSpPr>
        <p:sp>
          <p:nvSpPr>
            <p:cNvPr name="Freeform 10" id="10"/>
            <p:cNvSpPr/>
            <p:nvPr/>
          </p:nvSpPr>
          <p:spPr>
            <a:xfrm flipH="false" flipV="false">
              <a:off x="0" y="0"/>
              <a:ext cx="157867" cy="2998468"/>
            </a:xfrm>
            <a:custGeom>
              <a:avLst/>
              <a:gdLst/>
              <a:ahLst/>
              <a:cxnLst/>
              <a:rect r="r" b="b" t="t" l="l"/>
              <a:pathLst>
                <a:path h="2998468" w="157867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1088785" y="6285539"/>
            <a:ext cx="9231223" cy="5205857"/>
            <a:chOff x="0" y="0"/>
            <a:chExt cx="2431269" cy="1371090"/>
          </a:xfrm>
        </p:grpSpPr>
        <p:sp>
          <p:nvSpPr>
            <p:cNvPr name="Freeform 12" id="12"/>
            <p:cNvSpPr/>
            <p:nvPr/>
          </p:nvSpPr>
          <p:spPr>
            <a:xfrm flipH="false" flipV="false">
              <a:off x="0" y="0"/>
              <a:ext cx="2431269" cy="1371090"/>
            </a:xfrm>
            <a:custGeom>
              <a:avLst/>
              <a:gdLst/>
              <a:ahLst/>
              <a:cxnLst/>
              <a:rect r="r" b="b" t="t" l="l"/>
              <a:pathLst>
                <a:path h="1371090" w="2431269">
                  <a:moveTo>
                    <a:pt x="0" y="0"/>
                  </a:moveTo>
                  <a:lnTo>
                    <a:pt x="2431269" y="0"/>
                  </a:lnTo>
                  <a:lnTo>
                    <a:pt x="2431269" y="1371090"/>
                  </a:lnTo>
                  <a:lnTo>
                    <a:pt x="0" y="1371090"/>
                  </a:lnTo>
                  <a:close/>
                </a:path>
              </a:pathLst>
            </a:custGeom>
            <a:solidFill>
              <a:srgbClr val="2B4A9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7569711" y="3693865"/>
            <a:ext cx="3624949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6399" spc="639">
                <a:solidFill>
                  <a:srgbClr val="5271FF"/>
                </a:solidFill>
                <a:latin typeface="Poppins ExtraBold Bold"/>
              </a:rPr>
              <a:t>GITHUB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283730" y="5032614"/>
            <a:ext cx="10632194" cy="719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84"/>
              </a:lnSpc>
            </a:pPr>
            <a:r>
              <a:rPr lang="en-US" sz="4937" spc="246">
                <a:solidFill>
                  <a:srgbClr val="2B4A9D"/>
                </a:solidFill>
                <a:latin typeface="Poppins ExtraBold Bold"/>
              </a:rPr>
              <a:t>HTTPS://GITHUB.COM/PAPONJ</a:t>
            </a:r>
          </a:p>
        </p:txBody>
      </p:sp>
      <p:grpSp>
        <p:nvGrpSpPr>
          <p:cNvPr name="Group 16" id="16"/>
          <p:cNvGrpSpPr/>
          <p:nvPr/>
        </p:nvGrpSpPr>
        <p:grpSpPr>
          <a:xfrm rot="5400000">
            <a:off x="12989484" y="5382337"/>
            <a:ext cx="5852880" cy="8808168"/>
            <a:chOff x="0" y="0"/>
            <a:chExt cx="1913890" cy="2880268"/>
          </a:xfrm>
        </p:grpSpPr>
        <p:sp>
          <p:nvSpPr>
            <p:cNvPr name="Freeform 17" id="17"/>
            <p:cNvSpPr/>
            <p:nvPr/>
          </p:nvSpPr>
          <p:spPr>
            <a:xfrm flipH="false" flipV="false">
              <a:off x="0" y="0"/>
              <a:ext cx="1913890" cy="2880268"/>
            </a:xfrm>
            <a:custGeom>
              <a:avLst/>
              <a:gdLst/>
              <a:ahLst/>
              <a:cxnLst/>
              <a:rect r="r" b="b" t="t" l="l"/>
              <a:pathLst>
                <a:path h="2880268" w="1913890">
                  <a:moveTo>
                    <a:pt x="0" y="0"/>
                  </a:moveTo>
                  <a:lnTo>
                    <a:pt x="0" y="2880268"/>
                  </a:lnTo>
                  <a:lnTo>
                    <a:pt x="1913890" y="2880268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2819308"/>
                  </a:moveTo>
                  <a:lnTo>
                    <a:pt x="59690" y="2819308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281930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205927" y="328879"/>
            <a:ext cx="9876146" cy="962924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13001" y="-1128319"/>
            <a:ext cx="5770168" cy="5770168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191672" y="566151"/>
            <a:ext cx="2396931" cy="9154697"/>
            <a:chOff x="0" y="0"/>
            <a:chExt cx="874407" cy="3339658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874407" cy="3339659"/>
            </a:xfrm>
            <a:custGeom>
              <a:avLst/>
              <a:gdLst/>
              <a:ahLst/>
              <a:cxnLst/>
              <a:rect r="r" b="b" t="t" l="l"/>
              <a:pathLst>
                <a:path h="3339659" w="874407">
                  <a:moveTo>
                    <a:pt x="0" y="0"/>
                  </a:moveTo>
                  <a:lnTo>
                    <a:pt x="874407" y="0"/>
                  </a:lnTo>
                  <a:lnTo>
                    <a:pt x="874407" y="3339659"/>
                  </a:lnTo>
                  <a:lnTo>
                    <a:pt x="0" y="3339659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19537" y="8172754"/>
            <a:ext cx="1635964" cy="1633346"/>
            <a:chOff x="0" y="0"/>
            <a:chExt cx="6350000" cy="6339840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422025" y="2057400"/>
            <a:ext cx="12352120" cy="82296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813966" y="2578919"/>
            <a:ext cx="8183276" cy="895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2B4A9D"/>
                </a:solidFill>
                <a:latin typeface="Poppins ExtraBold"/>
              </a:rPr>
              <a:t>MOTIVATION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19537" y="3146617"/>
            <a:ext cx="8572135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People are more concerned about their own health. 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ome gadgets, such as Fitbit, and Garmin, are widely used.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This motivated us to think about the application that could track the exercise data such as  workout time, Heart rate, and Calories burned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6816" y="0"/>
            <a:ext cx="452408" cy="10287000"/>
            <a:chOff x="0" y="0"/>
            <a:chExt cx="165040" cy="3752725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165040" cy="3752726"/>
            </a:xfrm>
            <a:custGeom>
              <a:avLst/>
              <a:gdLst/>
              <a:ahLst/>
              <a:cxnLst/>
              <a:rect r="r" b="b" t="t" l="l"/>
              <a:pathLst>
                <a:path h="3752726" w="165040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15030319" y="1231812"/>
            <a:ext cx="7823377" cy="7823377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5446360" y="1613033"/>
            <a:ext cx="7060934" cy="7060934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2700000">
            <a:off x="12119440" y="6606522"/>
            <a:ext cx="6164339" cy="7847313"/>
            <a:chOff x="0" y="0"/>
            <a:chExt cx="1913890" cy="2436416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1913890" cy="2436416"/>
            </a:xfrm>
            <a:custGeom>
              <a:avLst/>
              <a:gdLst/>
              <a:ahLst/>
              <a:cxnLst/>
              <a:rect r="r" b="b" t="t" l="l"/>
              <a:pathLst>
                <a:path h="2436416" w="1913890">
                  <a:moveTo>
                    <a:pt x="0" y="0"/>
                  </a:moveTo>
                  <a:lnTo>
                    <a:pt x="0" y="2436416"/>
                  </a:lnTo>
                  <a:lnTo>
                    <a:pt x="1913890" y="2436416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2375456"/>
                  </a:moveTo>
                  <a:lnTo>
                    <a:pt x="59690" y="2375456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237545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2700000">
            <a:off x="11188315" y="-3108942"/>
            <a:ext cx="8459401" cy="6164339"/>
            <a:chOff x="0" y="0"/>
            <a:chExt cx="2626456" cy="1913890"/>
          </a:xfrm>
        </p:grpSpPr>
        <p:sp>
          <p:nvSpPr>
            <p:cNvPr name="Freeform 11" id="11"/>
            <p:cNvSpPr/>
            <p:nvPr/>
          </p:nvSpPr>
          <p:spPr>
            <a:xfrm flipH="false" flipV="false">
              <a:off x="0" y="0"/>
              <a:ext cx="2626456" cy="1913890"/>
            </a:xfrm>
            <a:custGeom>
              <a:avLst/>
              <a:gdLst/>
              <a:ahLst/>
              <a:cxnLst/>
              <a:rect r="r" b="b" t="t" l="l"/>
              <a:pathLst>
                <a:path h="1913890" w="2626456">
                  <a:moveTo>
                    <a:pt x="0" y="0"/>
                  </a:moveTo>
                  <a:lnTo>
                    <a:pt x="0" y="1913890"/>
                  </a:lnTo>
                  <a:lnTo>
                    <a:pt x="2626456" y="1913890"/>
                  </a:lnTo>
                  <a:lnTo>
                    <a:pt x="2626456" y="0"/>
                  </a:lnTo>
                  <a:lnTo>
                    <a:pt x="0" y="0"/>
                  </a:lnTo>
                  <a:close/>
                  <a:moveTo>
                    <a:pt x="2565496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2565496" y="59690"/>
                  </a:lnTo>
                  <a:lnTo>
                    <a:pt x="2565496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5400000">
            <a:off x="4980926" y="-2587876"/>
            <a:ext cx="1629197" cy="7951652"/>
            <a:chOff x="0" y="0"/>
            <a:chExt cx="2354580" cy="11492046"/>
          </a:xfrm>
        </p:grpSpPr>
        <p:sp>
          <p:nvSpPr>
            <p:cNvPr name="Freeform 13" id="13"/>
            <p:cNvSpPr/>
            <p:nvPr/>
          </p:nvSpPr>
          <p:spPr>
            <a:xfrm flipH="false" flipV="false">
              <a:off x="0" y="0"/>
              <a:ext cx="2353310" cy="11492046"/>
            </a:xfrm>
            <a:custGeom>
              <a:avLst/>
              <a:gdLst/>
              <a:ahLst/>
              <a:cxnLst/>
              <a:rect r="r" b="b" t="t" l="l"/>
              <a:pathLst>
                <a:path h="11492046" w="2353310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5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4" id="14"/>
          <p:cNvGrpSpPr/>
          <p:nvPr/>
        </p:nvGrpSpPr>
        <p:grpSpPr>
          <a:xfrm rot="-5400000">
            <a:off x="568482" y="2621379"/>
            <a:ext cx="829509" cy="1966473"/>
            <a:chOff x="0" y="0"/>
            <a:chExt cx="2354580" cy="5581882"/>
          </a:xfrm>
        </p:grpSpPr>
        <p:sp>
          <p:nvSpPr>
            <p:cNvPr name="Freeform 15" id="15"/>
            <p:cNvSpPr/>
            <p:nvPr/>
          </p:nvSpPr>
          <p:spPr>
            <a:xfrm flipH="false" flipV="false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6" id="16"/>
          <p:cNvGrpSpPr/>
          <p:nvPr/>
        </p:nvGrpSpPr>
        <p:grpSpPr>
          <a:xfrm rot="-5400000">
            <a:off x="568482" y="3955718"/>
            <a:ext cx="829509" cy="1966473"/>
            <a:chOff x="0" y="0"/>
            <a:chExt cx="2354580" cy="5581882"/>
          </a:xfrm>
        </p:grpSpPr>
        <p:sp>
          <p:nvSpPr>
            <p:cNvPr name="Freeform 17" id="17"/>
            <p:cNvSpPr/>
            <p:nvPr/>
          </p:nvSpPr>
          <p:spPr>
            <a:xfrm flipH="false" flipV="false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8" id="18"/>
          <p:cNvGrpSpPr/>
          <p:nvPr/>
        </p:nvGrpSpPr>
        <p:grpSpPr>
          <a:xfrm rot="-5400000">
            <a:off x="568482" y="5290057"/>
            <a:ext cx="829509" cy="1966473"/>
            <a:chOff x="0" y="0"/>
            <a:chExt cx="2354580" cy="5581882"/>
          </a:xfrm>
        </p:grpSpPr>
        <p:sp>
          <p:nvSpPr>
            <p:cNvPr name="Freeform 19" id="19"/>
            <p:cNvSpPr/>
            <p:nvPr/>
          </p:nvSpPr>
          <p:spPr>
            <a:xfrm flipH="false" flipV="false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20" id="20"/>
          <p:cNvGrpSpPr/>
          <p:nvPr/>
        </p:nvGrpSpPr>
        <p:grpSpPr>
          <a:xfrm rot="-5400000">
            <a:off x="568482" y="6695959"/>
            <a:ext cx="829509" cy="1966473"/>
            <a:chOff x="0" y="0"/>
            <a:chExt cx="2354580" cy="5581882"/>
          </a:xfrm>
        </p:grpSpPr>
        <p:sp>
          <p:nvSpPr>
            <p:cNvPr name="Freeform 21" id="21"/>
            <p:cNvSpPr/>
            <p:nvPr/>
          </p:nvSpPr>
          <p:spPr>
            <a:xfrm flipH="false" flipV="false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2123218" y="3187493"/>
            <a:ext cx="11302305" cy="5332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71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Tracking of the time spent in each exercise</a:t>
            </a:r>
          </a:p>
          <a:p>
            <a:pPr>
              <a:lnSpc>
                <a:spcPts val="5371"/>
              </a:lnSpc>
            </a:pPr>
          </a:p>
          <a:p>
            <a:pPr>
              <a:lnSpc>
                <a:spcPts val="5371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Check for the amount of steps that they took each day</a:t>
            </a:r>
          </a:p>
          <a:p>
            <a:pPr>
              <a:lnSpc>
                <a:spcPts val="5371"/>
              </a:lnSpc>
            </a:pPr>
          </a:p>
          <a:p>
            <a:pPr>
              <a:lnSpc>
                <a:spcPts val="5371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Calculated the burned calories daily.</a:t>
            </a:r>
          </a:p>
          <a:p>
            <a:pPr>
              <a:lnSpc>
                <a:spcPts val="5371"/>
              </a:lnSpc>
            </a:pPr>
          </a:p>
          <a:p>
            <a:pPr>
              <a:lnSpc>
                <a:spcPts val="5371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Providing a graphical analysis</a:t>
            </a:r>
          </a:p>
          <a:p>
            <a:pPr>
              <a:lnSpc>
                <a:spcPts val="4759"/>
              </a:lnSpc>
            </a:pP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2775" y="3394371"/>
            <a:ext cx="420490" cy="42049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2123218" y="878380"/>
            <a:ext cx="7020782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FFFFFF"/>
                </a:solidFill>
                <a:latin typeface="Poppins ExtraBold"/>
              </a:rPr>
              <a:t>OUR OBJECTIVE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9209" y="6057385"/>
            <a:ext cx="420490" cy="42049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2775" y="4728710"/>
            <a:ext cx="420490" cy="42049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34930" y="7468950"/>
            <a:ext cx="420490" cy="4204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6816" y="0"/>
            <a:ext cx="452408" cy="10287000"/>
            <a:chOff x="0" y="0"/>
            <a:chExt cx="165040" cy="3752725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165040" cy="3752726"/>
            </a:xfrm>
            <a:custGeom>
              <a:avLst/>
              <a:gdLst/>
              <a:ahLst/>
              <a:cxnLst/>
              <a:rect r="r" b="b" t="t" l="l"/>
              <a:pathLst>
                <a:path h="3752726" w="165040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354223" y="0"/>
            <a:ext cx="6933777" cy="10287000"/>
            <a:chOff x="0" y="0"/>
            <a:chExt cx="9245036" cy="1371600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9525720"/>
              <a:ext cx="9245036" cy="4190280"/>
              <a:chOff x="0" y="0"/>
              <a:chExt cx="2529461" cy="1146469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>
                <a:off x="0" y="0"/>
                <a:ext cx="2529461" cy="1146469"/>
              </a:xfrm>
              <a:custGeom>
                <a:avLst/>
                <a:gdLst/>
                <a:ahLst/>
                <a:cxnLst/>
                <a:rect r="r" b="b" t="t" l="l"/>
                <a:pathLst>
                  <a:path h="1146469" w="2529461">
                    <a:moveTo>
                      <a:pt x="0" y="0"/>
                    </a:moveTo>
                    <a:lnTo>
                      <a:pt x="2529461" y="0"/>
                    </a:lnTo>
                    <a:lnTo>
                      <a:pt x="2529461" y="1146469"/>
                    </a:lnTo>
                    <a:lnTo>
                      <a:pt x="0" y="1146469"/>
                    </a:lnTo>
                    <a:close/>
                  </a:path>
                </a:pathLst>
              </a:custGeom>
              <a:solidFill>
                <a:srgbClr val="2B4A9D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0"/>
              <a:ext cx="9245036" cy="9778280"/>
              <a:chOff x="0" y="0"/>
              <a:chExt cx="2529461" cy="2675357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>
                <a:off x="0" y="0"/>
                <a:ext cx="2529461" cy="2675357"/>
              </a:xfrm>
              <a:custGeom>
                <a:avLst/>
                <a:gdLst/>
                <a:ahLst/>
                <a:cxnLst/>
                <a:rect r="r" b="b" t="t" l="l"/>
                <a:pathLst>
                  <a:path h="2675357" w="2529461">
                    <a:moveTo>
                      <a:pt x="0" y="0"/>
                    </a:moveTo>
                    <a:lnTo>
                      <a:pt x="2529461" y="0"/>
                    </a:lnTo>
                    <a:lnTo>
                      <a:pt x="2529461" y="2675357"/>
                    </a:lnTo>
                    <a:lnTo>
                      <a:pt x="0" y="2675357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</p:grpSp>
      </p:grpSp>
      <p:grpSp>
        <p:nvGrpSpPr>
          <p:cNvPr name="Group 9" id="9"/>
          <p:cNvGrpSpPr/>
          <p:nvPr/>
        </p:nvGrpSpPr>
        <p:grpSpPr>
          <a:xfrm rot="-5400000">
            <a:off x="568482" y="2198700"/>
            <a:ext cx="829509" cy="1966473"/>
            <a:chOff x="0" y="0"/>
            <a:chExt cx="2354580" cy="5581882"/>
          </a:xfrm>
        </p:grpSpPr>
        <p:sp>
          <p:nvSpPr>
            <p:cNvPr name="Freeform 10" id="10"/>
            <p:cNvSpPr/>
            <p:nvPr/>
          </p:nvSpPr>
          <p:spPr>
            <a:xfrm flipH="false" flipV="false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440027" y="2884856"/>
            <a:ext cx="8926205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50"/>
              </a:lnSpc>
            </a:pPr>
            <a:r>
              <a:rPr lang="en-US" sz="3400" spc="340">
                <a:solidFill>
                  <a:srgbClr val="000000"/>
                </a:solidFill>
                <a:latin typeface="Lato Italics"/>
              </a:rPr>
              <a:t> </a:t>
            </a:r>
            <a:r>
              <a:rPr lang="en-US" sz="3400" spc="340">
                <a:solidFill>
                  <a:srgbClr val="000000"/>
                </a:solidFill>
                <a:latin typeface="Lato Italics"/>
              </a:rPr>
              <a:t>A real-time functional exercise tracker</a:t>
            </a:r>
          </a:p>
        </p:txBody>
      </p:sp>
      <p:grpSp>
        <p:nvGrpSpPr>
          <p:cNvPr name="Group 12" id="12"/>
          <p:cNvGrpSpPr/>
          <p:nvPr/>
        </p:nvGrpSpPr>
        <p:grpSpPr>
          <a:xfrm rot="-5400000">
            <a:off x="568482" y="4256934"/>
            <a:ext cx="829509" cy="1966473"/>
            <a:chOff x="0" y="0"/>
            <a:chExt cx="2354580" cy="5581882"/>
          </a:xfrm>
        </p:grpSpPr>
        <p:sp>
          <p:nvSpPr>
            <p:cNvPr name="Freeform 13" id="13"/>
            <p:cNvSpPr/>
            <p:nvPr/>
          </p:nvSpPr>
          <p:spPr>
            <a:xfrm flipH="false" flipV="false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428018" y="4992520"/>
            <a:ext cx="8926205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50"/>
              </a:lnSpc>
            </a:pPr>
            <a:r>
              <a:rPr lang="en-US" sz="3400" spc="340">
                <a:solidFill>
                  <a:srgbClr val="000000"/>
                </a:solidFill>
                <a:latin typeface="Lato Italics"/>
              </a:rPr>
              <a:t>A recording on the data taken </a:t>
            </a:r>
          </a:p>
        </p:txBody>
      </p:sp>
      <p:grpSp>
        <p:nvGrpSpPr>
          <p:cNvPr name="Group 15" id="15"/>
          <p:cNvGrpSpPr/>
          <p:nvPr/>
        </p:nvGrpSpPr>
        <p:grpSpPr>
          <a:xfrm rot="-5400000">
            <a:off x="568482" y="6314245"/>
            <a:ext cx="829509" cy="1966473"/>
            <a:chOff x="0" y="0"/>
            <a:chExt cx="2354580" cy="5581882"/>
          </a:xfrm>
        </p:grpSpPr>
        <p:sp>
          <p:nvSpPr>
            <p:cNvPr name="Freeform 16" id="16"/>
            <p:cNvSpPr/>
            <p:nvPr/>
          </p:nvSpPr>
          <p:spPr>
            <a:xfrm flipH="false" flipV="false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2428018" y="7064624"/>
            <a:ext cx="8926205" cy="1064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50"/>
              </a:lnSpc>
            </a:pPr>
            <a:r>
              <a:rPr lang="en-US" sz="3400" spc="340">
                <a:solidFill>
                  <a:srgbClr val="000000"/>
                </a:solidFill>
                <a:latin typeface="Lato Italics"/>
              </a:rPr>
              <a:t>A Firestore database that is able to keep track of the steps.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1839786" y="438150"/>
            <a:ext cx="5962650" cy="9410700"/>
            <a:chOff x="0" y="0"/>
            <a:chExt cx="7950200" cy="12547600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2"/>
            <a:srcRect l="2479" t="0" r="2479" b="0"/>
            <a:stretch>
              <a:fillRect/>
            </a:stretch>
          </p:blipFill>
          <p:spPr>
            <a:xfrm flipH="false" flipV="false">
              <a:off x="0" y="0"/>
              <a:ext cx="7950200" cy="12547600"/>
            </a:xfrm>
            <a:prstGeom prst="rect">
              <a:avLst/>
            </a:prstGeom>
          </p:spPr>
        </p:pic>
      </p:grpSp>
      <p:grpSp>
        <p:nvGrpSpPr>
          <p:cNvPr name="Group 20" id="20"/>
          <p:cNvGrpSpPr/>
          <p:nvPr/>
        </p:nvGrpSpPr>
        <p:grpSpPr>
          <a:xfrm rot="2700000">
            <a:off x="-1705354" y="-5607451"/>
            <a:ext cx="6164339" cy="6164339"/>
            <a:chOff x="0" y="0"/>
            <a:chExt cx="1913890" cy="1913890"/>
          </a:xfrm>
        </p:grpSpPr>
        <p:sp>
          <p:nvSpPr>
            <p:cNvPr name="Freeform 21" id="21"/>
            <p:cNvSpPr/>
            <p:nvPr/>
          </p:nvSpPr>
          <p:spPr>
            <a:xfrm flipH="false" flipV="false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22" id="22"/>
          <p:cNvGrpSpPr/>
          <p:nvPr/>
        </p:nvGrpSpPr>
        <p:grpSpPr>
          <a:xfrm rot="2700000">
            <a:off x="-1705354" y="9730112"/>
            <a:ext cx="6164339" cy="6164339"/>
            <a:chOff x="0" y="0"/>
            <a:chExt cx="1913890" cy="1913890"/>
          </a:xfrm>
        </p:grpSpPr>
        <p:sp>
          <p:nvSpPr>
            <p:cNvPr name="Freeform 23" id="23"/>
            <p:cNvSpPr/>
            <p:nvPr/>
          </p:nvSpPr>
          <p:spPr>
            <a:xfrm flipH="false" flipV="false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24" id="24"/>
          <p:cNvGrpSpPr/>
          <p:nvPr/>
        </p:nvGrpSpPr>
        <p:grpSpPr>
          <a:xfrm rot="-5400000">
            <a:off x="4591903" y="-2633451"/>
            <a:ext cx="1500660" cy="7324301"/>
            <a:chOff x="0" y="0"/>
            <a:chExt cx="2354580" cy="11492046"/>
          </a:xfrm>
        </p:grpSpPr>
        <p:sp>
          <p:nvSpPr>
            <p:cNvPr name="Freeform 25" id="25"/>
            <p:cNvSpPr/>
            <p:nvPr/>
          </p:nvSpPr>
          <p:spPr>
            <a:xfrm flipH="false" flipV="false">
              <a:off x="0" y="0"/>
              <a:ext cx="2353310" cy="11492046"/>
            </a:xfrm>
            <a:custGeom>
              <a:avLst/>
              <a:gdLst/>
              <a:ahLst/>
              <a:cxnLst/>
              <a:rect r="r" b="b" t="t" l="l"/>
              <a:pathLst>
                <a:path h="11492046" w="2353310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5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2108796" y="570360"/>
            <a:ext cx="6466873" cy="813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2"/>
              </a:lnSpc>
            </a:pPr>
            <a:r>
              <a:rPr lang="en-US" sz="5526" spc="276">
                <a:solidFill>
                  <a:srgbClr val="FFFFFF"/>
                </a:solidFill>
                <a:latin typeface="Poppins ExtraBold"/>
              </a:rPr>
              <a:t>SCOPE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2775" y="2995226"/>
            <a:ext cx="420490" cy="42049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2775" y="5029464"/>
            <a:ext cx="420490" cy="42049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2775" y="7083674"/>
            <a:ext cx="420490" cy="4204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6668" y="0"/>
            <a:ext cx="452408" cy="10287000"/>
            <a:chOff x="0" y="0"/>
            <a:chExt cx="165040" cy="3752725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165040" cy="3752726"/>
            </a:xfrm>
            <a:custGeom>
              <a:avLst/>
              <a:gdLst/>
              <a:ahLst/>
              <a:cxnLst/>
              <a:rect r="r" b="b" t="t" l="l"/>
              <a:pathLst>
                <a:path h="3752726" w="165040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8100000">
            <a:off x="-1580822" y="-292307"/>
            <a:ext cx="3090723" cy="3090723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6" id="6"/>
          <p:cNvGrpSpPr/>
          <p:nvPr/>
        </p:nvGrpSpPr>
        <p:grpSpPr>
          <a:xfrm rot="-2700000">
            <a:off x="-1412966" y="-124452"/>
            <a:ext cx="2755011" cy="2755011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-8100000">
            <a:off x="16778099" y="-292307"/>
            <a:ext cx="3090723" cy="3090723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2700000">
            <a:off x="16945955" y="-124452"/>
            <a:ext cx="2755011" cy="2755011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 flipH="false" flipV="false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5400000">
            <a:off x="-5216" y="6715217"/>
            <a:ext cx="829509" cy="1966473"/>
            <a:chOff x="0" y="0"/>
            <a:chExt cx="2354580" cy="5581882"/>
          </a:xfrm>
        </p:grpSpPr>
        <p:sp>
          <p:nvSpPr>
            <p:cNvPr name="Freeform 13" id="13"/>
            <p:cNvSpPr/>
            <p:nvPr/>
          </p:nvSpPr>
          <p:spPr>
            <a:xfrm flipH="false" flipV="false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4" id="14"/>
          <p:cNvGrpSpPr/>
          <p:nvPr/>
        </p:nvGrpSpPr>
        <p:grpSpPr>
          <a:xfrm rot="-5400000">
            <a:off x="-5216" y="8275063"/>
            <a:ext cx="829509" cy="1966473"/>
            <a:chOff x="0" y="0"/>
            <a:chExt cx="2354580" cy="5581882"/>
          </a:xfrm>
        </p:grpSpPr>
        <p:sp>
          <p:nvSpPr>
            <p:cNvPr name="Freeform 15" id="15"/>
            <p:cNvSpPr/>
            <p:nvPr/>
          </p:nvSpPr>
          <p:spPr>
            <a:xfrm flipH="false" flipV="false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19076" y="7511743"/>
            <a:ext cx="420490" cy="42049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19076" y="9047594"/>
            <a:ext cx="420490" cy="42049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480498" y="447675"/>
            <a:ext cx="15327005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ExtraBold"/>
              </a:rPr>
              <a:t>DESIGN STRUCTURE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814872" y="3390932"/>
            <a:ext cx="4072578" cy="1019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spc="349">
                <a:solidFill>
                  <a:srgbClr val="FFFFFF"/>
                </a:solidFill>
                <a:latin typeface="Poppins ExtraBold Bold"/>
              </a:rPr>
              <a:t>Mission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80498" y="7450880"/>
            <a:ext cx="16919821" cy="303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89"/>
              </a:lnSpc>
            </a:pPr>
            <a:r>
              <a:rPr lang="en-US" sz="3499" spc="349">
                <a:solidFill>
                  <a:srgbClr val="000000"/>
                </a:solidFill>
                <a:latin typeface="Lato"/>
              </a:rPr>
              <a:t>The user interface will display the recent activities for the user by displaying calories, distance, and exercising hours per tasks</a:t>
            </a:r>
          </a:p>
          <a:p>
            <a:pPr>
              <a:lnSpc>
                <a:spcPts val="3989"/>
              </a:lnSpc>
            </a:pPr>
          </a:p>
          <a:p>
            <a:pPr>
              <a:lnSpc>
                <a:spcPts val="3989"/>
              </a:lnSpc>
            </a:pPr>
            <a:r>
              <a:rPr lang="en-US" sz="3499" spc="349">
                <a:solidFill>
                  <a:srgbClr val="000000"/>
                </a:solidFill>
                <a:latin typeface="Lato"/>
              </a:rPr>
              <a:t>The model are created a hard coding API and applying to our main application.</a:t>
            </a:r>
          </a:p>
          <a:p>
            <a:pPr>
              <a:lnSpc>
                <a:spcPts val="3989"/>
              </a:lnSpc>
            </a:pP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532764" y="1665987"/>
            <a:ext cx="10985089" cy="54881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7834" y="2425592"/>
            <a:ext cx="9968424" cy="1259922"/>
            <a:chOff x="0" y="0"/>
            <a:chExt cx="3636508" cy="459623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3636508" cy="459623"/>
            </a:xfrm>
            <a:custGeom>
              <a:avLst/>
              <a:gdLst/>
              <a:ahLst/>
              <a:cxnLst/>
              <a:rect r="r" b="b" t="t" l="l"/>
              <a:pathLst>
                <a:path h="459623" w="3636508">
                  <a:moveTo>
                    <a:pt x="0" y="0"/>
                  </a:moveTo>
                  <a:lnTo>
                    <a:pt x="3636508" y="0"/>
                  </a:lnTo>
                  <a:lnTo>
                    <a:pt x="3636508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-3283041" y="-3283041"/>
            <a:ext cx="6566081" cy="656608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-2926440" y="-2926440"/>
            <a:ext cx="5852880" cy="585288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-2700000">
            <a:off x="-3283041" y="7003959"/>
            <a:ext cx="6566081" cy="6566081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2700000">
            <a:off x="-2926440" y="7360560"/>
            <a:ext cx="5852880" cy="5852880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 flipH="false" flipV="false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2700000">
            <a:off x="-3283041" y="8117325"/>
            <a:ext cx="6566081" cy="6566081"/>
            <a:chOff x="0" y="0"/>
            <a:chExt cx="1913890" cy="1913890"/>
          </a:xfrm>
        </p:grpSpPr>
        <p:sp>
          <p:nvSpPr>
            <p:cNvPr name="Freeform 13" id="13"/>
            <p:cNvSpPr/>
            <p:nvPr/>
          </p:nvSpPr>
          <p:spPr>
            <a:xfrm flipH="false" flipV="false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2700000">
            <a:off x="-2926440" y="8473925"/>
            <a:ext cx="5852880" cy="5852880"/>
            <a:chOff x="0" y="0"/>
            <a:chExt cx="1913890" cy="1913890"/>
          </a:xfrm>
        </p:grpSpPr>
        <p:sp>
          <p:nvSpPr>
            <p:cNvPr name="Freeform 15" id="15"/>
            <p:cNvSpPr/>
            <p:nvPr/>
          </p:nvSpPr>
          <p:spPr>
            <a:xfrm flipH="false" flipV="false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129326" y="0"/>
            <a:ext cx="8158674" cy="10287000"/>
            <a:chOff x="0" y="0"/>
            <a:chExt cx="2976306" cy="3752725"/>
          </a:xfrm>
        </p:grpSpPr>
        <p:sp>
          <p:nvSpPr>
            <p:cNvPr name="Freeform 17" id="17"/>
            <p:cNvSpPr/>
            <p:nvPr/>
          </p:nvSpPr>
          <p:spPr>
            <a:xfrm flipH="false" flipV="false">
              <a:off x="0" y="0"/>
              <a:ext cx="2976306" cy="3752726"/>
            </a:xfrm>
            <a:custGeom>
              <a:avLst/>
              <a:gdLst/>
              <a:ahLst/>
              <a:cxnLst/>
              <a:rect r="r" b="b" t="t" l="l"/>
              <a:pathLst>
                <a:path h="3752726" w="2976306">
                  <a:moveTo>
                    <a:pt x="0" y="0"/>
                  </a:moveTo>
                  <a:lnTo>
                    <a:pt x="2976306" y="0"/>
                  </a:lnTo>
                  <a:lnTo>
                    <a:pt x="2976306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514449" y="2923359"/>
            <a:ext cx="5388429" cy="4114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00611" y="4000662"/>
            <a:ext cx="5143389" cy="5079096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879735" y="2596277"/>
            <a:ext cx="8109740" cy="94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66"/>
              </a:lnSpc>
            </a:pPr>
            <a:r>
              <a:rPr lang="en-US" sz="6443" spc="322">
                <a:solidFill>
                  <a:srgbClr val="FFFFFF"/>
                </a:solidFill>
                <a:latin typeface="Poppins ExtraBold"/>
              </a:rPr>
              <a:t>IMPLEMENTATION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32704" y="886589"/>
            <a:ext cx="9968424" cy="1259922"/>
            <a:chOff x="0" y="0"/>
            <a:chExt cx="3636508" cy="459623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3636508" cy="459623"/>
            </a:xfrm>
            <a:custGeom>
              <a:avLst/>
              <a:gdLst/>
              <a:ahLst/>
              <a:cxnLst/>
              <a:rect r="r" b="b" t="t" l="l"/>
              <a:pathLst>
                <a:path h="459623" w="3636508">
                  <a:moveTo>
                    <a:pt x="0" y="0"/>
                  </a:moveTo>
                  <a:lnTo>
                    <a:pt x="3636508" y="0"/>
                  </a:lnTo>
                  <a:lnTo>
                    <a:pt x="3636508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-3283041" y="-3283041"/>
            <a:ext cx="6566081" cy="656608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-2926440" y="-2926440"/>
            <a:ext cx="5852880" cy="585288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-2700000">
            <a:off x="-3283041" y="7003959"/>
            <a:ext cx="6566081" cy="6566081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2700000">
            <a:off x="-2926440" y="7360560"/>
            <a:ext cx="5852880" cy="5852880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 flipH="false" flipV="false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2700000">
            <a:off x="-3283041" y="8117325"/>
            <a:ext cx="6566081" cy="6566081"/>
            <a:chOff x="0" y="0"/>
            <a:chExt cx="1913890" cy="1913890"/>
          </a:xfrm>
        </p:grpSpPr>
        <p:sp>
          <p:nvSpPr>
            <p:cNvPr name="Freeform 13" id="13"/>
            <p:cNvSpPr/>
            <p:nvPr/>
          </p:nvSpPr>
          <p:spPr>
            <a:xfrm flipH="false" flipV="false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2700000">
            <a:off x="-2926440" y="8473925"/>
            <a:ext cx="5852880" cy="5852880"/>
            <a:chOff x="0" y="0"/>
            <a:chExt cx="1913890" cy="1913890"/>
          </a:xfrm>
        </p:grpSpPr>
        <p:sp>
          <p:nvSpPr>
            <p:cNvPr name="Freeform 15" id="15"/>
            <p:cNvSpPr/>
            <p:nvPr/>
          </p:nvSpPr>
          <p:spPr>
            <a:xfrm flipH="false" flipV="false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961279" y="6757445"/>
            <a:ext cx="2365442" cy="2343906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3311760" y="2660648"/>
            <a:ext cx="1978736" cy="2461087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 rot="-2700000">
            <a:off x="15004959" y="-3283041"/>
            <a:ext cx="6566081" cy="6566081"/>
            <a:chOff x="0" y="0"/>
            <a:chExt cx="1913890" cy="1913890"/>
          </a:xfrm>
        </p:grpSpPr>
        <p:sp>
          <p:nvSpPr>
            <p:cNvPr name="Freeform 19" id="19"/>
            <p:cNvSpPr/>
            <p:nvPr/>
          </p:nvSpPr>
          <p:spPr>
            <a:xfrm flipH="false" flipV="false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20" id="20"/>
          <p:cNvGrpSpPr/>
          <p:nvPr/>
        </p:nvGrpSpPr>
        <p:grpSpPr>
          <a:xfrm rot="2700000">
            <a:off x="15361560" y="-2926440"/>
            <a:ext cx="5852880" cy="5852880"/>
            <a:chOff x="0" y="0"/>
            <a:chExt cx="1913890" cy="1913890"/>
          </a:xfrm>
        </p:grpSpPr>
        <p:sp>
          <p:nvSpPr>
            <p:cNvPr name="Freeform 21" id="21"/>
            <p:cNvSpPr/>
            <p:nvPr/>
          </p:nvSpPr>
          <p:spPr>
            <a:xfrm flipH="false" flipV="false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-2700000">
            <a:off x="15004959" y="7003959"/>
            <a:ext cx="6566081" cy="6566081"/>
            <a:chOff x="0" y="0"/>
            <a:chExt cx="1913890" cy="1913890"/>
          </a:xfrm>
        </p:grpSpPr>
        <p:sp>
          <p:nvSpPr>
            <p:cNvPr name="Freeform 23" id="23"/>
            <p:cNvSpPr/>
            <p:nvPr/>
          </p:nvSpPr>
          <p:spPr>
            <a:xfrm flipH="false" flipV="false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24" id="24"/>
          <p:cNvGrpSpPr/>
          <p:nvPr/>
        </p:nvGrpSpPr>
        <p:grpSpPr>
          <a:xfrm rot="2700000">
            <a:off x="15361560" y="7360560"/>
            <a:ext cx="5852880" cy="5852880"/>
            <a:chOff x="0" y="0"/>
            <a:chExt cx="1913890" cy="1913890"/>
          </a:xfrm>
        </p:grpSpPr>
        <p:sp>
          <p:nvSpPr>
            <p:cNvPr name="Freeform 25" id="25"/>
            <p:cNvSpPr/>
            <p:nvPr/>
          </p:nvSpPr>
          <p:spPr>
            <a:xfrm flipH="false" flipV="false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6" id="26"/>
          <p:cNvGrpSpPr/>
          <p:nvPr/>
        </p:nvGrpSpPr>
        <p:grpSpPr>
          <a:xfrm rot="2700000">
            <a:off x="15361560" y="8473925"/>
            <a:ext cx="5852880" cy="5852880"/>
            <a:chOff x="0" y="0"/>
            <a:chExt cx="1913890" cy="1913890"/>
          </a:xfrm>
        </p:grpSpPr>
        <p:sp>
          <p:nvSpPr>
            <p:cNvPr name="Freeform 27" id="27"/>
            <p:cNvSpPr/>
            <p:nvPr/>
          </p:nvSpPr>
          <p:spPr>
            <a:xfrm flipH="false" flipV="false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713597" y="2614554"/>
            <a:ext cx="2548448" cy="2553275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8142705" y="2873554"/>
            <a:ext cx="2348420" cy="2530114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5262046" y="1057275"/>
            <a:ext cx="8109740" cy="94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66"/>
              </a:lnSpc>
            </a:pPr>
            <a:r>
              <a:rPr lang="en-US" sz="6443" spc="322">
                <a:solidFill>
                  <a:srgbClr val="FFFFFF"/>
                </a:solidFill>
                <a:latin typeface="Poppins ExtraBold"/>
              </a:rPr>
              <a:t>IMPLEMENTATION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873738" y="9277350"/>
            <a:ext cx="6540523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0"/>
              </a:lnSpc>
            </a:pPr>
            <a:r>
              <a:rPr lang="en-US" sz="4200" spc="210">
                <a:solidFill>
                  <a:srgbClr val="000000"/>
                </a:solidFill>
                <a:latin typeface="Poppins ExtraBold"/>
              </a:rPr>
              <a:t>VISUAL STUDIO CODE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311760" y="5534979"/>
            <a:ext cx="2908078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0"/>
              </a:lnSpc>
            </a:pPr>
            <a:r>
              <a:rPr lang="en-US" sz="4200" spc="210">
                <a:solidFill>
                  <a:srgbClr val="000000"/>
                </a:solidFill>
                <a:latin typeface="Poppins ExtraBold"/>
              </a:rPr>
              <a:t>FLUTTER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684572" y="5534979"/>
            <a:ext cx="2908078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0"/>
              </a:lnSpc>
            </a:pPr>
            <a:r>
              <a:rPr lang="en-US" sz="4200" spc="210">
                <a:solidFill>
                  <a:srgbClr val="000000"/>
                </a:solidFill>
                <a:latin typeface="Poppins ExtraBold"/>
              </a:rPr>
              <a:t>DART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602693" y="5534979"/>
            <a:ext cx="5428445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0"/>
              </a:lnSpc>
            </a:pPr>
            <a:r>
              <a:rPr lang="en-US" sz="4200" spc="210">
                <a:solidFill>
                  <a:srgbClr val="000000"/>
                </a:solidFill>
                <a:latin typeface="Poppins ExtraBold"/>
              </a:rPr>
              <a:t>ANDROID STUDIO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8100000">
            <a:off x="-4650010" y="814710"/>
            <a:ext cx="10176144" cy="10176144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8100000">
            <a:off x="-4307434" y="1205169"/>
            <a:ext cx="9395227" cy="9395227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-8398729">
            <a:off x="-390961" y="-3082169"/>
            <a:ext cx="6164339" cy="6164339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-8100000">
            <a:off x="27654" y="8802312"/>
            <a:ext cx="6164339" cy="6164339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2700000">
            <a:off x="12190278" y="55428"/>
            <a:ext cx="10176144" cy="10176144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 flipH="false" flipV="false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2700000">
            <a:off x="12628620" y="445887"/>
            <a:ext cx="9395227" cy="9395227"/>
            <a:chOff x="0" y="0"/>
            <a:chExt cx="1913890" cy="1913890"/>
          </a:xfrm>
        </p:grpSpPr>
        <p:sp>
          <p:nvSpPr>
            <p:cNvPr name="Freeform 13" id="13"/>
            <p:cNvSpPr/>
            <p:nvPr/>
          </p:nvSpPr>
          <p:spPr>
            <a:xfrm flipH="false" flipV="false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2700000">
            <a:off x="11959481" y="8022688"/>
            <a:ext cx="6164339" cy="6164339"/>
            <a:chOff x="0" y="0"/>
            <a:chExt cx="1913890" cy="1913890"/>
          </a:xfrm>
        </p:grpSpPr>
        <p:sp>
          <p:nvSpPr>
            <p:cNvPr name="Freeform 15" id="15"/>
            <p:cNvSpPr/>
            <p:nvPr/>
          </p:nvSpPr>
          <p:spPr>
            <a:xfrm flipH="false" flipV="false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6" id="16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name="Freeform 17" id="17"/>
            <p:cNvSpPr/>
            <p:nvPr/>
          </p:nvSpPr>
          <p:spPr>
            <a:xfrm flipH="false" flipV="false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38062" y="3994469"/>
            <a:ext cx="8411431" cy="3505453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248251" y="2537779"/>
            <a:ext cx="8475989" cy="6055474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4661118" y="851880"/>
            <a:ext cx="8965765" cy="1057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0"/>
              </a:lnSpc>
            </a:pPr>
            <a:r>
              <a:rPr lang="en-US" sz="7124" spc="356">
                <a:solidFill>
                  <a:srgbClr val="2B4A9D"/>
                </a:solidFill>
                <a:latin typeface="Poppins ExtraBold"/>
              </a:rPr>
              <a:t>TESTING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79843" y="1385234"/>
            <a:ext cx="15327005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ExtraBold"/>
              </a:rPr>
              <a:t>CONCLUSION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417760"/>
            <a:chOff x="0" y="0"/>
            <a:chExt cx="6671512" cy="15240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6671512" cy="152400"/>
            </a:xfrm>
            <a:custGeom>
              <a:avLst/>
              <a:gdLst/>
              <a:ahLst/>
              <a:cxnLst/>
              <a:rect r="r" b="b" t="t" l="l"/>
              <a:pathLst>
                <a:path h="152400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5" id="5"/>
          <p:cNvGrpSpPr/>
          <p:nvPr/>
        </p:nvGrpSpPr>
        <p:grpSpPr>
          <a:xfrm rot="5400000">
            <a:off x="-1963" y="1309"/>
            <a:ext cx="1635964" cy="1633346"/>
            <a:chOff x="0" y="0"/>
            <a:chExt cx="6350000" cy="6339840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6652690" y="1309"/>
            <a:ext cx="1635964" cy="1633346"/>
            <a:chOff x="0" y="0"/>
            <a:chExt cx="6350000" cy="6339840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28700" y="3514759"/>
            <a:ext cx="16230600" cy="4492599"/>
            <a:chOff x="0" y="0"/>
            <a:chExt cx="5920967" cy="1638912"/>
          </a:xfrm>
        </p:grpSpPr>
        <p:sp>
          <p:nvSpPr>
            <p:cNvPr name="Freeform 10" id="10"/>
            <p:cNvSpPr/>
            <p:nvPr/>
          </p:nvSpPr>
          <p:spPr>
            <a:xfrm flipH="false" flipV="false">
              <a:off x="0" y="0"/>
              <a:ext cx="5920967" cy="1638912"/>
            </a:xfrm>
            <a:custGeom>
              <a:avLst/>
              <a:gdLst/>
              <a:ahLst/>
              <a:cxnLst/>
              <a:rect r="r" b="b" t="t" l="l"/>
              <a:pathLst>
                <a:path h="1638912" w="5920967">
                  <a:moveTo>
                    <a:pt x="0" y="0"/>
                  </a:moveTo>
                  <a:lnTo>
                    <a:pt x="5920967" y="0"/>
                  </a:lnTo>
                  <a:lnTo>
                    <a:pt x="5920967" y="1638912"/>
                  </a:lnTo>
                  <a:lnTo>
                    <a:pt x="0" y="1638912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651430" y="4686003"/>
            <a:ext cx="12985140" cy="2131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50"/>
              </a:lnSpc>
            </a:pPr>
            <a:r>
              <a:rPr lang="en-US" sz="3400" spc="170">
                <a:solidFill>
                  <a:srgbClr val="FFFFFF"/>
                </a:solidFill>
                <a:latin typeface="Lato Italics"/>
              </a:rPr>
              <a:t>By working on this project, we gained a lot of knowledge in developing mobile applications by using flutter. Furthermore, this knowledge we earn could be develop further in the future by enhancing the application to be more functional.</a:t>
            </a:r>
          </a:p>
        </p:txBody>
      </p:sp>
      <p:grpSp>
        <p:nvGrpSpPr>
          <p:cNvPr name="Group 12" id="12"/>
          <p:cNvGrpSpPr/>
          <p:nvPr/>
        </p:nvGrpSpPr>
        <p:grpSpPr>
          <a:xfrm rot="-10800000">
            <a:off x="-654" y="9886152"/>
            <a:ext cx="18288000" cy="417760"/>
            <a:chOff x="0" y="0"/>
            <a:chExt cx="6671512" cy="152400"/>
          </a:xfrm>
        </p:grpSpPr>
        <p:sp>
          <p:nvSpPr>
            <p:cNvPr name="Freeform 13" id="13"/>
            <p:cNvSpPr/>
            <p:nvPr/>
          </p:nvSpPr>
          <p:spPr>
            <a:xfrm flipH="false" flipV="false">
              <a:off x="0" y="0"/>
              <a:ext cx="6671512" cy="152400"/>
            </a:xfrm>
            <a:custGeom>
              <a:avLst/>
              <a:gdLst/>
              <a:ahLst/>
              <a:cxnLst/>
              <a:rect r="r" b="b" t="t" l="l"/>
              <a:pathLst>
                <a:path h="152400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4" id="14"/>
          <p:cNvGrpSpPr/>
          <p:nvPr/>
        </p:nvGrpSpPr>
        <p:grpSpPr>
          <a:xfrm rot="-5400000">
            <a:off x="16653345" y="8669257"/>
            <a:ext cx="1635964" cy="1633346"/>
            <a:chOff x="0" y="0"/>
            <a:chExt cx="6350000" cy="6339840"/>
          </a:xfrm>
        </p:grpSpPr>
        <p:sp>
          <p:nvSpPr>
            <p:cNvPr name="Freeform 15" id="15"/>
            <p:cNvSpPr/>
            <p:nvPr/>
          </p:nvSpPr>
          <p:spPr>
            <a:xfrm flipH="false" flipV="false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-1309" y="8669257"/>
            <a:ext cx="1635964" cy="1633346"/>
            <a:chOff x="0" y="0"/>
            <a:chExt cx="6350000" cy="6339840"/>
          </a:xfrm>
        </p:grpSpPr>
        <p:sp>
          <p:nvSpPr>
            <p:cNvPr name="Freeform 17" id="17"/>
            <p:cNvSpPr/>
            <p:nvPr/>
          </p:nvSpPr>
          <p:spPr>
            <a:xfrm flipH="false" flipV="false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DAFhTPlApgA</dc:identifier>
  <dcterms:modified xsi:type="dcterms:W3CDTF">2011-08-01T06:04:30Z</dcterms:modified>
  <cp:revision>1</cp:revision>
  <dc:title>Exercise Tracking Application</dc:title>
</cp:coreProperties>
</file>